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04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29FAA-3C42-46C1-8317-963C4F95D5CB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96CD4-1A4E-4F44-A1DE-47707029412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9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8.png"/><Relationship Id="rId17" Type="http://schemas.openxmlformats.org/officeDocument/2006/relationships/image" Target="../media/image23.jpeg"/><Relationship Id="rId2" Type="http://schemas.openxmlformats.org/officeDocument/2006/relationships/image" Target="../media/image9.png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5" Type="http://schemas.openxmlformats.org/officeDocument/2006/relationships/image" Target="../media/image21.png"/><Relationship Id="rId10" Type="http://schemas.openxmlformats.org/officeDocument/2006/relationships/image" Target="../media/image4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78498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Circuit Freinage 2cv AZ 1966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556792"/>
            <a:ext cx="2088232" cy="205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3275856" y="620688"/>
            <a:ext cx="280831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chemeClr val="accent6">
                    <a:lumMod val="75000"/>
                  </a:schemeClr>
                </a:solidFill>
              </a:rPr>
              <a:t>TUBE DE FREIN RACCORD BANJO CYLINDRE  ROUE AV D</a:t>
            </a:r>
            <a:endParaRPr lang="fr-FR" sz="9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fr-FR" sz="900" dirty="0" smtClean="0">
                <a:solidFill>
                  <a:schemeClr val="accent6">
                    <a:lumMod val="75000"/>
                  </a:schemeClr>
                </a:solidFill>
              </a:rPr>
              <a:t>Longueur du tube 290 mm,</a:t>
            </a:r>
          </a:p>
          <a:p>
            <a:r>
              <a:rPr lang="fr-FR" sz="900" dirty="0" smtClean="0">
                <a:solidFill>
                  <a:schemeClr val="accent6">
                    <a:lumMod val="75000"/>
                  </a:schemeClr>
                </a:solidFill>
              </a:rPr>
              <a:t> 1 embout type banjo diamètre intérieur 13mm</a:t>
            </a:r>
          </a:p>
          <a:p>
            <a:r>
              <a:rPr lang="fr-FR" sz="900" dirty="0" smtClean="0">
                <a:solidFill>
                  <a:schemeClr val="accent6">
                    <a:lumMod val="75000"/>
                  </a:schemeClr>
                </a:solidFill>
              </a:rPr>
              <a:t> 1 embout à visser diamètre 10 mm.</a:t>
            </a:r>
          </a:p>
          <a:p>
            <a:r>
              <a:rPr lang="fr-FR" sz="900" dirty="0" smtClean="0">
                <a:solidFill>
                  <a:schemeClr val="accent6">
                    <a:lumMod val="75000"/>
                  </a:schemeClr>
                </a:solidFill>
              </a:rPr>
              <a:t>REF MCC = 1001880 QT= 1</a:t>
            </a:r>
            <a:endParaRPr lang="fr-FR" sz="9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29528">
            <a:off x="1802223" y="1101887"/>
            <a:ext cx="748647" cy="705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179512" y="116632"/>
            <a:ext cx="20762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VIS RACCORD BANJO (longueur 20 mm)</a:t>
            </a:r>
          </a:p>
          <a:p>
            <a:r>
              <a:rPr lang="fr-FR" sz="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clé de serrage :19 mm,</a:t>
            </a:r>
          </a:p>
          <a:p>
            <a:r>
              <a:rPr lang="fr-FR" sz="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longueur filetage : 12 mm,</a:t>
            </a:r>
          </a:p>
          <a:p>
            <a:r>
              <a:rPr lang="fr-FR" sz="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diamètre filetage :10 mm,</a:t>
            </a:r>
          </a:p>
          <a:p>
            <a:r>
              <a:rPr lang="fr-FR" sz="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longueur totale : 26 mm</a:t>
            </a:r>
          </a:p>
          <a:p>
            <a:r>
              <a:rPr lang="fr-FR" sz="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REF MCC = 1001870  QT=2</a:t>
            </a:r>
            <a:endParaRPr lang="fr-FR" sz="9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849523">
            <a:off x="4688861" y="4604527"/>
            <a:ext cx="1504398" cy="870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6300192" y="3068960"/>
            <a:ext cx="25090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rgbClr val="00B0F0"/>
                </a:solidFill>
              </a:rPr>
              <a:t>TUBE DE FREIN RACCORD BANJO </a:t>
            </a:r>
          </a:p>
          <a:p>
            <a:r>
              <a:rPr lang="fr-FR" sz="900" b="1" dirty="0" smtClean="0">
                <a:solidFill>
                  <a:srgbClr val="00B0F0"/>
                </a:solidFill>
              </a:rPr>
              <a:t>CYLINDRE ROUE AV G (longueur 110 mm)</a:t>
            </a:r>
          </a:p>
          <a:p>
            <a:r>
              <a:rPr lang="fr-FR" sz="900" dirty="0" smtClean="0">
                <a:solidFill>
                  <a:srgbClr val="00B0F0"/>
                </a:solidFill>
              </a:rPr>
              <a:t>Longueur du tube 150 mm, </a:t>
            </a:r>
          </a:p>
          <a:p>
            <a:r>
              <a:rPr lang="fr-FR" sz="900" dirty="0" smtClean="0">
                <a:solidFill>
                  <a:srgbClr val="00B0F0"/>
                </a:solidFill>
              </a:rPr>
              <a:t>2 embouts type banjo diamètre intérieur 13 mm. </a:t>
            </a:r>
          </a:p>
          <a:p>
            <a:r>
              <a:rPr lang="fr-FR" sz="900" dirty="0" smtClean="0">
                <a:solidFill>
                  <a:srgbClr val="00B0F0"/>
                </a:solidFill>
              </a:rPr>
              <a:t>REF MCC = 1001881 QT= 1</a:t>
            </a:r>
            <a:endParaRPr lang="fr-FR" sz="900" dirty="0">
              <a:solidFill>
                <a:srgbClr val="00B0F0"/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069899">
            <a:off x="5322137" y="6041388"/>
            <a:ext cx="748647" cy="705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Connecteur en angle 11"/>
          <p:cNvCxnSpPr/>
          <p:nvPr/>
        </p:nvCxnSpPr>
        <p:spPr>
          <a:xfrm rot="16200000" flipH="1">
            <a:off x="143508" y="1232756"/>
            <a:ext cx="5544618" cy="5184578"/>
          </a:xfrm>
          <a:prstGeom prst="bentConnector3">
            <a:avLst>
              <a:gd name="adj1" fmla="val 99997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>
            <a:endCxn id="1027" idx="1"/>
          </p:cNvCxnSpPr>
          <p:nvPr/>
        </p:nvCxnSpPr>
        <p:spPr>
          <a:xfrm>
            <a:off x="323528" y="1052736"/>
            <a:ext cx="1510595" cy="2505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844824"/>
            <a:ext cx="431003" cy="35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5661248"/>
            <a:ext cx="431003" cy="35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ZoneTexte 25"/>
          <p:cNvSpPr txBox="1"/>
          <p:nvPr/>
        </p:nvSpPr>
        <p:spPr>
          <a:xfrm>
            <a:off x="395536" y="1844824"/>
            <a:ext cx="2037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rgbClr val="FF0000"/>
                </a:solidFill>
              </a:rPr>
              <a:t>JOINT FLEXIBLE DE FREIN (13.2x18x1.5)</a:t>
            </a:r>
          </a:p>
          <a:p>
            <a:r>
              <a:rPr lang="fr-FR" sz="900" dirty="0" smtClean="0">
                <a:solidFill>
                  <a:srgbClr val="FF0000"/>
                </a:solidFill>
              </a:rPr>
              <a:t>REF MCC = 1001660  QT= 4</a:t>
            </a:r>
          </a:p>
        </p:txBody>
      </p:sp>
      <p:cxnSp>
        <p:nvCxnSpPr>
          <p:cNvPr id="29" name="Connecteur en angle 28"/>
          <p:cNvCxnSpPr/>
          <p:nvPr/>
        </p:nvCxnSpPr>
        <p:spPr>
          <a:xfrm>
            <a:off x="611560" y="2276872"/>
            <a:ext cx="4464496" cy="3600400"/>
          </a:xfrm>
          <a:prstGeom prst="bentConnector3">
            <a:avLst>
              <a:gd name="adj1" fmla="val 611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avec flèche 44"/>
          <p:cNvCxnSpPr/>
          <p:nvPr/>
        </p:nvCxnSpPr>
        <p:spPr>
          <a:xfrm>
            <a:off x="611560" y="227687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avec flèche 46"/>
          <p:cNvCxnSpPr/>
          <p:nvPr/>
        </p:nvCxnSpPr>
        <p:spPr>
          <a:xfrm flipV="1">
            <a:off x="611560" y="2132856"/>
            <a:ext cx="1728192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ZoneTexte 47"/>
          <p:cNvSpPr txBox="1"/>
          <p:nvPr/>
        </p:nvSpPr>
        <p:spPr>
          <a:xfrm>
            <a:off x="683568" y="2636913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rgbClr val="92D050"/>
                </a:solidFill>
              </a:rPr>
              <a:t>JOINT FLEXIBLE DE FREIN (10.2x20.5x2)</a:t>
            </a:r>
          </a:p>
          <a:p>
            <a:r>
              <a:rPr lang="fr-FR" sz="900" dirty="0" smtClean="0">
                <a:solidFill>
                  <a:srgbClr val="92D050"/>
                </a:solidFill>
              </a:rPr>
              <a:t>REF MCC= 1001661 QT=4</a:t>
            </a:r>
            <a:endParaRPr lang="fr-FR" sz="900" b="1" dirty="0" smtClean="0"/>
          </a:p>
        </p:txBody>
      </p:sp>
      <p:pic>
        <p:nvPicPr>
          <p:cNvPr id="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2492896"/>
            <a:ext cx="288031" cy="23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725144"/>
            <a:ext cx="288032" cy="235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2" name="Connecteur droit avec flèche 51"/>
          <p:cNvCxnSpPr/>
          <p:nvPr/>
        </p:nvCxnSpPr>
        <p:spPr>
          <a:xfrm flipV="1">
            <a:off x="2267744" y="2708920"/>
            <a:ext cx="504056" cy="216024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en angle 56"/>
          <p:cNvCxnSpPr/>
          <p:nvPr/>
        </p:nvCxnSpPr>
        <p:spPr>
          <a:xfrm>
            <a:off x="2267744" y="2924944"/>
            <a:ext cx="2232248" cy="1944216"/>
          </a:xfrm>
          <a:prstGeom prst="bentConnector3">
            <a:avLst>
              <a:gd name="adj1" fmla="val -556"/>
            </a:avLst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1631483">
            <a:off x="6161616" y="5275610"/>
            <a:ext cx="1083393" cy="778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ZoneTexte 62"/>
          <p:cNvSpPr txBox="1"/>
          <p:nvPr/>
        </p:nvSpPr>
        <p:spPr>
          <a:xfrm>
            <a:off x="7164288" y="4293096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rgbClr val="7030A0"/>
                </a:solidFill>
              </a:rPr>
              <a:t>FLEXIBLE FREIN AVANT </a:t>
            </a:r>
          </a:p>
          <a:p>
            <a:r>
              <a:rPr lang="fr-FR" sz="900" dirty="0" smtClean="0">
                <a:solidFill>
                  <a:srgbClr val="7030A0"/>
                </a:solidFill>
              </a:rPr>
              <a:t>Femelle: Diamètre 10 pas 100</a:t>
            </a:r>
          </a:p>
          <a:p>
            <a:r>
              <a:rPr lang="fr-FR" sz="900" dirty="0" smtClean="0">
                <a:solidFill>
                  <a:srgbClr val="7030A0"/>
                </a:solidFill>
              </a:rPr>
              <a:t>Male: Diamètre 12 pas 100 Longueur Filetage12mm</a:t>
            </a:r>
          </a:p>
          <a:p>
            <a:r>
              <a:rPr lang="fr-FR" sz="900" dirty="0" smtClean="0">
                <a:solidFill>
                  <a:srgbClr val="7030A0"/>
                </a:solidFill>
              </a:rPr>
              <a:t>Longueur totale : 280mm</a:t>
            </a:r>
          </a:p>
          <a:p>
            <a:r>
              <a:rPr lang="fr-FR" sz="900" dirty="0" smtClean="0">
                <a:solidFill>
                  <a:srgbClr val="7030A0"/>
                </a:solidFill>
              </a:rPr>
              <a:t>REF MCC : 1001646 QT=1</a:t>
            </a:r>
            <a:endParaRPr lang="fr-FR" sz="900" dirty="0" smtClean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713047">
            <a:off x="4398638" y="3458517"/>
            <a:ext cx="1229174" cy="792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0" name="Connecteur droit avec flèche 69"/>
          <p:cNvCxnSpPr/>
          <p:nvPr/>
        </p:nvCxnSpPr>
        <p:spPr>
          <a:xfrm flipH="1">
            <a:off x="3563888" y="1556792"/>
            <a:ext cx="144016" cy="648072"/>
          </a:xfrm>
          <a:prstGeom prst="straightConnector1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ZoneTexte 71"/>
          <p:cNvSpPr txBox="1"/>
          <p:nvPr/>
        </p:nvSpPr>
        <p:spPr>
          <a:xfrm>
            <a:off x="6228184" y="1988840"/>
            <a:ext cx="26164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GOUJON RACCORD BANJO (longueur 14 - 27 mm)</a:t>
            </a:r>
            <a:r>
              <a:rPr lang="fr-FR" sz="9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</a:p>
          <a:p>
            <a:r>
              <a:rPr lang="fr-FR" sz="9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clé de serrage :19 mm, longueur filetage 9 &amp;17 mm </a:t>
            </a:r>
          </a:p>
          <a:p>
            <a:r>
              <a:rPr lang="fr-FR" sz="9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diamètre filetage :10 mm, longueur totale : 45 mm </a:t>
            </a:r>
          </a:p>
          <a:p>
            <a:r>
              <a:rPr lang="fr-FR" sz="9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REF MCC = 1001872</a:t>
            </a:r>
            <a:r>
              <a:rPr lang="fr-FR" sz="9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QT=1</a:t>
            </a:r>
          </a:p>
        </p:txBody>
      </p:sp>
      <p:cxnSp>
        <p:nvCxnSpPr>
          <p:cNvPr id="74" name="Connecteur droit avec flèche 73"/>
          <p:cNvCxnSpPr/>
          <p:nvPr/>
        </p:nvCxnSpPr>
        <p:spPr>
          <a:xfrm flipH="1">
            <a:off x="5076056" y="2564904"/>
            <a:ext cx="1224136" cy="936104"/>
          </a:xfrm>
          <a:prstGeom prst="straightConnector1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3140968"/>
            <a:ext cx="288031" cy="23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9" name="Connecteur droit avec flèche 78"/>
          <p:cNvCxnSpPr/>
          <p:nvPr/>
        </p:nvCxnSpPr>
        <p:spPr>
          <a:xfrm flipV="1">
            <a:off x="2267744" y="3284984"/>
            <a:ext cx="2088232" cy="360040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941168"/>
            <a:ext cx="288031" cy="23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4221088"/>
            <a:ext cx="431003" cy="35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3" name="Connecteur droit 82"/>
          <p:cNvCxnSpPr/>
          <p:nvPr/>
        </p:nvCxnSpPr>
        <p:spPr>
          <a:xfrm>
            <a:off x="2339752" y="1772816"/>
            <a:ext cx="864096" cy="1224136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eur droit 85"/>
          <p:cNvCxnSpPr/>
          <p:nvPr/>
        </p:nvCxnSpPr>
        <p:spPr>
          <a:xfrm>
            <a:off x="4499992" y="4653136"/>
            <a:ext cx="1008112" cy="144016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Connecteur droit 86"/>
          <p:cNvCxnSpPr/>
          <p:nvPr/>
        </p:nvCxnSpPr>
        <p:spPr>
          <a:xfrm>
            <a:off x="4427984" y="3140968"/>
            <a:ext cx="1800200" cy="2016224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Connecteur en angle 111"/>
          <p:cNvCxnSpPr/>
          <p:nvPr/>
        </p:nvCxnSpPr>
        <p:spPr>
          <a:xfrm>
            <a:off x="2267744" y="4869160"/>
            <a:ext cx="3744416" cy="288032"/>
          </a:xfrm>
          <a:prstGeom prst="bentConnector3">
            <a:avLst>
              <a:gd name="adj1" fmla="val 50000"/>
            </a:avLst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Connecteur en angle 114"/>
          <p:cNvCxnSpPr/>
          <p:nvPr/>
        </p:nvCxnSpPr>
        <p:spPr>
          <a:xfrm flipV="1">
            <a:off x="2843808" y="4365104"/>
            <a:ext cx="2592288" cy="1512168"/>
          </a:xfrm>
          <a:prstGeom prst="bentConnector3">
            <a:avLst>
              <a:gd name="adj1" fmla="val 14236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Connecteur droit avec flèche 122"/>
          <p:cNvCxnSpPr/>
          <p:nvPr/>
        </p:nvCxnSpPr>
        <p:spPr>
          <a:xfrm flipH="1">
            <a:off x="6660232" y="5157192"/>
            <a:ext cx="576064" cy="36004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Connecteur droit avec flèche 125"/>
          <p:cNvCxnSpPr/>
          <p:nvPr/>
        </p:nvCxnSpPr>
        <p:spPr>
          <a:xfrm flipH="1">
            <a:off x="6012160" y="4005064"/>
            <a:ext cx="576064" cy="66827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6165304"/>
            <a:ext cx="254790" cy="208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9" name="Connecteur en angle 138"/>
          <p:cNvCxnSpPr>
            <a:endCxn id="137" idx="1"/>
          </p:cNvCxnSpPr>
          <p:nvPr/>
        </p:nvCxnSpPr>
        <p:spPr>
          <a:xfrm>
            <a:off x="4355976" y="5877272"/>
            <a:ext cx="2808312" cy="392150"/>
          </a:xfrm>
          <a:prstGeom prst="bentConnector3">
            <a:avLst>
              <a:gd name="adj1" fmla="val 255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Rectangle 141"/>
          <p:cNvSpPr/>
          <p:nvPr/>
        </p:nvSpPr>
        <p:spPr>
          <a:xfrm>
            <a:off x="7236296" y="6453336"/>
            <a:ext cx="1152128" cy="288032"/>
          </a:xfrm>
          <a:prstGeom prst="rect">
            <a:avLst/>
          </a:prstGeom>
          <a:ln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/>
              <a:t>SORTIE MAITRE CYLINDRE Page 2</a:t>
            </a:r>
            <a:endParaRPr lang="fr-FR" sz="900" dirty="0"/>
          </a:p>
        </p:txBody>
      </p:sp>
      <p:cxnSp>
        <p:nvCxnSpPr>
          <p:cNvPr id="144" name="Connecteur droit 143"/>
          <p:cNvCxnSpPr/>
          <p:nvPr/>
        </p:nvCxnSpPr>
        <p:spPr>
          <a:xfrm>
            <a:off x="7092280" y="6093296"/>
            <a:ext cx="360040" cy="36004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2132856"/>
            <a:ext cx="720080" cy="512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7" name="ZoneTexte 146"/>
          <p:cNvSpPr txBox="1"/>
          <p:nvPr/>
        </p:nvSpPr>
        <p:spPr>
          <a:xfrm>
            <a:off x="4860032" y="1484784"/>
            <a:ext cx="3674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/>
              <a:t>P</a:t>
            </a:r>
            <a:r>
              <a:rPr lang="fr-FR" sz="900" b="1" dirty="0" smtClean="0"/>
              <a:t>atte de fixation de tube hydraulique ?? mm diamètre du tube inconnu, </a:t>
            </a:r>
          </a:p>
          <a:p>
            <a:r>
              <a:rPr lang="fr-FR" sz="900" b="1" dirty="0" smtClean="0"/>
              <a:t>en métal avec caoutchouc de protection</a:t>
            </a:r>
          </a:p>
          <a:p>
            <a:r>
              <a:rPr lang="fr-FR" sz="900" b="1" dirty="0" smtClean="0"/>
              <a:t>Fixée sur Couvercle Boite de Vitesse </a:t>
            </a:r>
          </a:p>
          <a:p>
            <a:r>
              <a:rPr lang="fr-FR" sz="900" b="1" dirty="0" smtClean="0"/>
              <a:t>PAS DE REF CHEZ MCC </a:t>
            </a:r>
            <a:endParaRPr lang="fr-FR" sz="900" b="1" dirty="0"/>
          </a:p>
        </p:txBody>
      </p:sp>
      <p:cxnSp>
        <p:nvCxnSpPr>
          <p:cNvPr id="149" name="Connecteur droit avec flèche 148"/>
          <p:cNvCxnSpPr>
            <a:stCxn id="147" idx="1"/>
          </p:cNvCxnSpPr>
          <p:nvPr/>
        </p:nvCxnSpPr>
        <p:spPr>
          <a:xfrm flipH="1">
            <a:off x="4355976" y="1807950"/>
            <a:ext cx="504056" cy="3249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ZoneTexte 151"/>
          <p:cNvSpPr txBox="1"/>
          <p:nvPr/>
        </p:nvSpPr>
        <p:spPr>
          <a:xfrm>
            <a:off x="5652120" y="188640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FREINS AVANT</a:t>
            </a:r>
            <a:endParaRPr lang="fr-FR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645687">
            <a:off x="2797634" y="2698115"/>
            <a:ext cx="657160" cy="555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8331461">
            <a:off x="4025527" y="4224675"/>
            <a:ext cx="657160" cy="555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0" name="ZoneTexte 159"/>
          <p:cNvSpPr txBox="1"/>
          <p:nvPr/>
        </p:nvSpPr>
        <p:spPr>
          <a:xfrm>
            <a:off x="683568" y="3861048"/>
            <a:ext cx="1811714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/>
              <a:t>CYLINDRE DE ROUE AVANT 10</a:t>
            </a:r>
          </a:p>
          <a:p>
            <a:r>
              <a:rPr lang="fr-FR" sz="900" b="1" dirty="0" smtClean="0"/>
              <a:t>LOCKHEED Ø28.57 (9/63 à 5/67)</a:t>
            </a:r>
            <a:r>
              <a:rPr lang="fr-FR" sz="900" dirty="0" smtClean="0"/>
              <a:t> </a:t>
            </a:r>
          </a:p>
          <a:p>
            <a:r>
              <a:rPr lang="fr-FR" sz="900" dirty="0" smtClean="0"/>
              <a:t>pistons intérieurs est de 28,57 mm</a:t>
            </a:r>
          </a:p>
          <a:p>
            <a:r>
              <a:rPr lang="fr-FR" sz="900" b="1" dirty="0" smtClean="0"/>
              <a:t>REF MCC = 1001022 ou </a:t>
            </a:r>
          </a:p>
          <a:p>
            <a:r>
              <a:rPr lang="fr-FR" sz="900" b="1" dirty="0" smtClean="0"/>
              <a:t>Kit Complet  1001146 </a:t>
            </a:r>
            <a:endParaRPr lang="fr-FR" sz="900" b="1" dirty="0"/>
          </a:p>
        </p:txBody>
      </p:sp>
      <p:cxnSp>
        <p:nvCxnSpPr>
          <p:cNvPr id="162" name="Connecteur droit avec flèche 161"/>
          <p:cNvCxnSpPr/>
          <p:nvPr/>
        </p:nvCxnSpPr>
        <p:spPr>
          <a:xfrm flipV="1">
            <a:off x="1331640" y="3212976"/>
            <a:ext cx="1512168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Connecteur droit avec flèche 163"/>
          <p:cNvCxnSpPr/>
          <p:nvPr/>
        </p:nvCxnSpPr>
        <p:spPr>
          <a:xfrm flipV="1">
            <a:off x="1403648" y="4581128"/>
            <a:ext cx="2592288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2111753">
            <a:off x="2388095" y="3627459"/>
            <a:ext cx="1793773" cy="1766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2411760" y="3356992"/>
            <a:ext cx="151216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rgbClr val="00B0F0"/>
                </a:solidFill>
              </a:rPr>
              <a:t>RACCORD TUBE DE FREIN ARRIERE 9 mm </a:t>
            </a:r>
          </a:p>
          <a:p>
            <a:r>
              <a:rPr lang="fr-FR" sz="900" dirty="0" smtClean="0">
                <a:solidFill>
                  <a:srgbClr val="00B0F0"/>
                </a:solidFill>
              </a:rPr>
              <a:t>REF MCC = 1001893 QT = 1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803536">
            <a:off x="3953317" y="3475165"/>
            <a:ext cx="1256159" cy="12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3923928" y="5013176"/>
            <a:ext cx="139012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rgbClr val="FF0000"/>
                </a:solidFill>
              </a:rPr>
              <a:t>T ARRIERE 9mm </a:t>
            </a:r>
          </a:p>
          <a:p>
            <a:r>
              <a:rPr lang="fr-FR" sz="900" b="1" dirty="0" smtClean="0">
                <a:solidFill>
                  <a:srgbClr val="FF0000"/>
                </a:solidFill>
              </a:rPr>
              <a:t>OU RACCORD BANGO</a:t>
            </a:r>
          </a:p>
          <a:p>
            <a:r>
              <a:rPr lang="fr-FR" sz="900" dirty="0" smtClean="0">
                <a:solidFill>
                  <a:srgbClr val="FF0000"/>
                </a:solidFill>
              </a:rPr>
              <a:t>REF MCC = 1001893 QT=1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79512" y="4725144"/>
            <a:ext cx="15007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TUBE DE FREIN ARRIERE 09 </a:t>
            </a:r>
          </a:p>
          <a:p>
            <a:r>
              <a:rPr lang="fr-FR" sz="9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PARTIE AVANT</a:t>
            </a:r>
          </a:p>
          <a:p>
            <a:r>
              <a:rPr lang="fr-FR" sz="9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Longueur = 2500 mm</a:t>
            </a:r>
          </a:p>
          <a:p>
            <a:r>
              <a:rPr lang="fr-FR" sz="9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REF MCC = 1001800 QT= 1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345275" y="4287573"/>
            <a:ext cx="269380" cy="42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27984" y="2924944"/>
            <a:ext cx="269380" cy="42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97803" y="687173"/>
            <a:ext cx="269380" cy="42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244408" y="5517232"/>
            <a:ext cx="269380" cy="42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460432" y="1988840"/>
            <a:ext cx="269380" cy="42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ZoneTexte 14"/>
          <p:cNvSpPr txBox="1"/>
          <p:nvPr/>
        </p:nvSpPr>
        <p:spPr>
          <a:xfrm>
            <a:off x="1691680" y="5229200"/>
            <a:ext cx="173637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/>
              <a:t>JOINT TUBE DE FREIN LOCKHEED</a:t>
            </a:r>
          </a:p>
          <a:p>
            <a:r>
              <a:rPr lang="fr-FR" sz="900" dirty="0" smtClean="0"/>
              <a:t>REF MCC = 1001701</a:t>
            </a:r>
          </a:p>
          <a:p>
            <a:r>
              <a:rPr lang="fr-FR" sz="900" dirty="0" smtClean="0"/>
              <a:t>QT = 8</a:t>
            </a:r>
          </a:p>
          <a:p>
            <a:endParaRPr lang="fr-FR" sz="900" dirty="0"/>
          </a:p>
          <a:p>
            <a:endParaRPr lang="fr-FR" sz="900" dirty="0" smtClean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805367">
            <a:off x="5186599" y="347627"/>
            <a:ext cx="1712007" cy="1189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ZoneTexte 17"/>
          <p:cNvSpPr txBox="1"/>
          <p:nvPr/>
        </p:nvSpPr>
        <p:spPr>
          <a:xfrm>
            <a:off x="5220072" y="1700808"/>
            <a:ext cx="164179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rgbClr val="00B050"/>
                </a:solidFill>
              </a:rPr>
              <a:t>FLEXIBLE DE FREIN ARRIERE 09</a:t>
            </a:r>
          </a:p>
          <a:p>
            <a:r>
              <a:rPr lang="fr-FR" sz="900" b="1" dirty="0" err="1" smtClean="0">
                <a:solidFill>
                  <a:srgbClr val="00B050"/>
                </a:solidFill>
              </a:rPr>
              <a:t>Diametre</a:t>
            </a:r>
            <a:r>
              <a:rPr lang="fr-FR" sz="900" b="1" dirty="0" smtClean="0">
                <a:solidFill>
                  <a:srgbClr val="00B050"/>
                </a:solidFill>
              </a:rPr>
              <a:t> </a:t>
            </a:r>
            <a:r>
              <a:rPr lang="fr-FR" sz="900" b="1" dirty="0" err="1" smtClean="0">
                <a:solidFill>
                  <a:srgbClr val="00B050"/>
                </a:solidFill>
              </a:rPr>
              <a:t>Ext</a:t>
            </a:r>
            <a:r>
              <a:rPr lang="fr-FR" sz="900" b="1" dirty="0" smtClean="0">
                <a:solidFill>
                  <a:srgbClr val="00B050"/>
                </a:solidFill>
              </a:rPr>
              <a:t>:14 Int:9</a:t>
            </a:r>
          </a:p>
          <a:p>
            <a:r>
              <a:rPr lang="fr-FR" sz="900" b="1" dirty="0" smtClean="0">
                <a:solidFill>
                  <a:srgbClr val="00B050"/>
                </a:solidFill>
              </a:rPr>
              <a:t> </a:t>
            </a:r>
            <a:r>
              <a:rPr lang="fr-FR" sz="900" dirty="0" smtClean="0">
                <a:solidFill>
                  <a:srgbClr val="00B050"/>
                </a:solidFill>
              </a:rPr>
              <a:t>REF MCC = 1001840</a:t>
            </a:r>
            <a:r>
              <a:rPr lang="fr-FR" sz="900" dirty="0">
                <a:solidFill>
                  <a:srgbClr val="00B050"/>
                </a:solidFill>
              </a:rPr>
              <a:t> </a:t>
            </a:r>
            <a:r>
              <a:rPr lang="fr-FR" sz="900" dirty="0" smtClean="0">
                <a:solidFill>
                  <a:srgbClr val="00B050"/>
                </a:solidFill>
              </a:rPr>
              <a:t>QT= 2</a:t>
            </a: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276872"/>
            <a:ext cx="269380" cy="42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721539" y="687173"/>
            <a:ext cx="269380" cy="42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737763" y="4287573"/>
            <a:ext cx="269380" cy="42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166177" y="3010287"/>
            <a:ext cx="935647" cy="3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3707904" y="764704"/>
            <a:ext cx="935647" cy="3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4126617" y="2218199"/>
            <a:ext cx="935647" cy="3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764704"/>
            <a:ext cx="935647" cy="3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8159065" y="1354103"/>
            <a:ext cx="935647" cy="3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Forme libre 36"/>
          <p:cNvSpPr/>
          <p:nvPr/>
        </p:nvSpPr>
        <p:spPr>
          <a:xfrm>
            <a:off x="8316416" y="908720"/>
            <a:ext cx="337485" cy="171450"/>
          </a:xfrm>
          <a:custGeom>
            <a:avLst/>
            <a:gdLst>
              <a:gd name="connsiteX0" fmla="*/ 0 w 337485"/>
              <a:gd name="connsiteY0" fmla="*/ 0 h 171450"/>
              <a:gd name="connsiteX1" fmla="*/ 222250 w 337485"/>
              <a:gd name="connsiteY1" fmla="*/ 6350 h 171450"/>
              <a:gd name="connsiteX2" fmla="*/ 279400 w 337485"/>
              <a:gd name="connsiteY2" fmla="*/ 31750 h 171450"/>
              <a:gd name="connsiteX3" fmla="*/ 298450 w 337485"/>
              <a:gd name="connsiteY3" fmla="*/ 38100 h 171450"/>
              <a:gd name="connsiteX4" fmla="*/ 311150 w 337485"/>
              <a:gd name="connsiteY4" fmla="*/ 57150 h 171450"/>
              <a:gd name="connsiteX5" fmla="*/ 323850 w 337485"/>
              <a:gd name="connsiteY5" fmla="*/ 95250 h 171450"/>
              <a:gd name="connsiteX6" fmla="*/ 336550 w 337485"/>
              <a:gd name="connsiteY6" fmla="*/ 146050 h 171450"/>
              <a:gd name="connsiteX7" fmla="*/ 336550 w 337485"/>
              <a:gd name="connsiteY7" fmla="*/ 171450 h 171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7485" h="171450">
                <a:moveTo>
                  <a:pt x="0" y="0"/>
                </a:moveTo>
                <a:cubicBezTo>
                  <a:pt x="74083" y="2117"/>
                  <a:pt x="148334" y="942"/>
                  <a:pt x="222250" y="6350"/>
                </a:cubicBezTo>
                <a:cubicBezTo>
                  <a:pt x="260632" y="9158"/>
                  <a:pt x="253178" y="18639"/>
                  <a:pt x="279400" y="31750"/>
                </a:cubicBezTo>
                <a:cubicBezTo>
                  <a:pt x="285387" y="34743"/>
                  <a:pt x="292100" y="35983"/>
                  <a:pt x="298450" y="38100"/>
                </a:cubicBezTo>
                <a:cubicBezTo>
                  <a:pt x="302683" y="44450"/>
                  <a:pt x="308050" y="50176"/>
                  <a:pt x="311150" y="57150"/>
                </a:cubicBezTo>
                <a:cubicBezTo>
                  <a:pt x="316587" y="69383"/>
                  <a:pt x="319617" y="82550"/>
                  <a:pt x="323850" y="95250"/>
                </a:cubicBezTo>
                <a:cubicBezTo>
                  <a:pt x="330445" y="115035"/>
                  <a:pt x="333996" y="123062"/>
                  <a:pt x="336550" y="146050"/>
                </a:cubicBezTo>
                <a:cubicBezTo>
                  <a:pt x="337485" y="154465"/>
                  <a:pt x="336550" y="162983"/>
                  <a:pt x="336550" y="171450"/>
                </a:cubicBezTo>
              </a:path>
            </a:pathLst>
          </a:custGeom>
          <a:ln w="571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8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446547">
            <a:off x="7099242" y="4313806"/>
            <a:ext cx="935647" cy="3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7943041" y="4882495"/>
            <a:ext cx="935647" cy="3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5" name="Connecteur droit avec flèche 44"/>
          <p:cNvCxnSpPr/>
          <p:nvPr/>
        </p:nvCxnSpPr>
        <p:spPr>
          <a:xfrm>
            <a:off x="2843808" y="3861048"/>
            <a:ext cx="21602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avec flèche 46"/>
          <p:cNvCxnSpPr>
            <a:stCxn id="7" idx="0"/>
          </p:cNvCxnSpPr>
          <p:nvPr/>
        </p:nvCxnSpPr>
        <p:spPr>
          <a:xfrm flipH="1" flipV="1">
            <a:off x="4499994" y="4725144"/>
            <a:ext cx="118996" cy="28803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avec flèche 48"/>
          <p:cNvCxnSpPr/>
          <p:nvPr/>
        </p:nvCxnSpPr>
        <p:spPr>
          <a:xfrm flipV="1">
            <a:off x="6156176" y="980728"/>
            <a:ext cx="144016" cy="72008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ZoneTexte 51"/>
          <p:cNvSpPr txBox="1"/>
          <p:nvPr/>
        </p:nvSpPr>
        <p:spPr>
          <a:xfrm>
            <a:off x="4644008" y="1196752"/>
            <a:ext cx="147508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b="1" dirty="0" smtClean="0"/>
              <a:t>TUBE DE FREIN ARRIERE 09</a:t>
            </a:r>
          </a:p>
          <a:p>
            <a:r>
              <a:rPr lang="fr-FR" sz="900" dirty="0" smtClean="0"/>
              <a:t> Longueur 930mm</a:t>
            </a:r>
          </a:p>
          <a:p>
            <a:r>
              <a:rPr lang="fr-FR" sz="900" dirty="0" smtClean="0"/>
              <a:t>REF MCC = 1001820</a:t>
            </a:r>
            <a:endParaRPr lang="de-DE" sz="900" dirty="0" smtClean="0"/>
          </a:p>
        </p:txBody>
      </p:sp>
      <p:cxnSp>
        <p:nvCxnSpPr>
          <p:cNvPr id="54" name="Connecteur droit avec flèche 53"/>
          <p:cNvCxnSpPr/>
          <p:nvPr/>
        </p:nvCxnSpPr>
        <p:spPr>
          <a:xfrm flipH="1">
            <a:off x="4427984" y="1340768"/>
            <a:ext cx="288032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ZoneTexte 54"/>
          <p:cNvSpPr txBox="1"/>
          <p:nvPr/>
        </p:nvSpPr>
        <p:spPr>
          <a:xfrm>
            <a:off x="6300192" y="2276872"/>
            <a:ext cx="11208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chemeClr val="accent2">
                    <a:lumMod val="75000"/>
                  </a:schemeClr>
                </a:solidFill>
              </a:rPr>
              <a:t>TUBE DE FREIN 09 </a:t>
            </a:r>
          </a:p>
          <a:p>
            <a:r>
              <a:rPr lang="fr-FR" sz="900" b="1" dirty="0" smtClean="0">
                <a:solidFill>
                  <a:schemeClr val="accent2">
                    <a:lumMod val="75000"/>
                  </a:schemeClr>
                </a:solidFill>
              </a:rPr>
              <a:t>CYLINDRE ARRIERE</a:t>
            </a:r>
          </a:p>
          <a:p>
            <a:r>
              <a:rPr lang="fr-FR" sz="900" dirty="0" smtClean="0">
                <a:solidFill>
                  <a:schemeClr val="accent2">
                    <a:lumMod val="75000"/>
                  </a:schemeClr>
                </a:solidFill>
              </a:rPr>
              <a:t> Longueur 630mm</a:t>
            </a:r>
          </a:p>
          <a:p>
            <a:r>
              <a:rPr lang="fr-FR" sz="900" b="1" dirty="0" smtClean="0">
                <a:solidFill>
                  <a:schemeClr val="accent2">
                    <a:lumMod val="75000"/>
                  </a:schemeClr>
                </a:solidFill>
              </a:rPr>
              <a:t>REF MCC = 1001850</a:t>
            </a:r>
          </a:p>
          <a:p>
            <a:r>
              <a:rPr lang="fr-FR" sz="900" b="1" dirty="0" smtClean="0">
                <a:solidFill>
                  <a:schemeClr val="accent2">
                    <a:lumMod val="75000"/>
                  </a:schemeClr>
                </a:solidFill>
              </a:rPr>
              <a:t>QT = 2</a:t>
            </a:r>
          </a:p>
        </p:txBody>
      </p:sp>
      <p:cxnSp>
        <p:nvCxnSpPr>
          <p:cNvPr id="57" name="Connecteur droit avec flèche 56"/>
          <p:cNvCxnSpPr/>
          <p:nvPr/>
        </p:nvCxnSpPr>
        <p:spPr>
          <a:xfrm flipV="1">
            <a:off x="6876256" y="1052736"/>
            <a:ext cx="1606617" cy="1224136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necteur droit avec flèche 58"/>
          <p:cNvCxnSpPr/>
          <p:nvPr/>
        </p:nvCxnSpPr>
        <p:spPr>
          <a:xfrm>
            <a:off x="7020272" y="2924944"/>
            <a:ext cx="1080120" cy="144016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504" y="1268760"/>
            <a:ext cx="1861946" cy="972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1259632" y="4293096"/>
            <a:ext cx="935647" cy="3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" name="Forme libre 61"/>
          <p:cNvSpPr/>
          <p:nvPr/>
        </p:nvSpPr>
        <p:spPr>
          <a:xfrm>
            <a:off x="622300" y="3632200"/>
            <a:ext cx="723900" cy="838200"/>
          </a:xfrm>
          <a:custGeom>
            <a:avLst/>
            <a:gdLst>
              <a:gd name="connsiteX0" fmla="*/ 0 w 723900"/>
              <a:gd name="connsiteY0" fmla="*/ 0 h 838200"/>
              <a:gd name="connsiteX1" fmla="*/ 12700 w 723900"/>
              <a:gd name="connsiteY1" fmla="*/ 152400 h 838200"/>
              <a:gd name="connsiteX2" fmla="*/ 25400 w 723900"/>
              <a:gd name="connsiteY2" fmla="*/ 209550 h 838200"/>
              <a:gd name="connsiteX3" fmla="*/ 31750 w 723900"/>
              <a:gd name="connsiteY3" fmla="*/ 228600 h 838200"/>
              <a:gd name="connsiteX4" fmla="*/ 38100 w 723900"/>
              <a:gd name="connsiteY4" fmla="*/ 260350 h 838200"/>
              <a:gd name="connsiteX5" fmla="*/ 44450 w 723900"/>
              <a:gd name="connsiteY5" fmla="*/ 279400 h 838200"/>
              <a:gd name="connsiteX6" fmla="*/ 50800 w 723900"/>
              <a:gd name="connsiteY6" fmla="*/ 304800 h 838200"/>
              <a:gd name="connsiteX7" fmla="*/ 63500 w 723900"/>
              <a:gd name="connsiteY7" fmla="*/ 323850 h 838200"/>
              <a:gd name="connsiteX8" fmla="*/ 69850 w 723900"/>
              <a:gd name="connsiteY8" fmla="*/ 342900 h 838200"/>
              <a:gd name="connsiteX9" fmla="*/ 114300 w 723900"/>
              <a:gd name="connsiteY9" fmla="*/ 393700 h 838200"/>
              <a:gd name="connsiteX10" fmla="*/ 146050 w 723900"/>
              <a:gd name="connsiteY10" fmla="*/ 431800 h 838200"/>
              <a:gd name="connsiteX11" fmla="*/ 165100 w 723900"/>
              <a:gd name="connsiteY11" fmla="*/ 444500 h 838200"/>
              <a:gd name="connsiteX12" fmla="*/ 171450 w 723900"/>
              <a:gd name="connsiteY12" fmla="*/ 463550 h 838200"/>
              <a:gd name="connsiteX13" fmla="*/ 209550 w 723900"/>
              <a:gd name="connsiteY13" fmla="*/ 488950 h 838200"/>
              <a:gd name="connsiteX14" fmla="*/ 222250 w 723900"/>
              <a:gd name="connsiteY14" fmla="*/ 508000 h 838200"/>
              <a:gd name="connsiteX15" fmla="*/ 260350 w 723900"/>
              <a:gd name="connsiteY15" fmla="*/ 539750 h 838200"/>
              <a:gd name="connsiteX16" fmla="*/ 292100 w 723900"/>
              <a:gd name="connsiteY16" fmla="*/ 565150 h 838200"/>
              <a:gd name="connsiteX17" fmla="*/ 330200 w 723900"/>
              <a:gd name="connsiteY17" fmla="*/ 596900 h 838200"/>
              <a:gd name="connsiteX18" fmla="*/ 368300 w 723900"/>
              <a:gd name="connsiteY18" fmla="*/ 622300 h 838200"/>
              <a:gd name="connsiteX19" fmla="*/ 406400 w 723900"/>
              <a:gd name="connsiteY19" fmla="*/ 660400 h 838200"/>
              <a:gd name="connsiteX20" fmla="*/ 425450 w 723900"/>
              <a:gd name="connsiteY20" fmla="*/ 673100 h 838200"/>
              <a:gd name="connsiteX21" fmla="*/ 444500 w 723900"/>
              <a:gd name="connsiteY21" fmla="*/ 692150 h 838200"/>
              <a:gd name="connsiteX22" fmla="*/ 482600 w 723900"/>
              <a:gd name="connsiteY22" fmla="*/ 711200 h 838200"/>
              <a:gd name="connsiteX23" fmla="*/ 501650 w 723900"/>
              <a:gd name="connsiteY23" fmla="*/ 723900 h 838200"/>
              <a:gd name="connsiteX24" fmla="*/ 558800 w 723900"/>
              <a:gd name="connsiteY24" fmla="*/ 768350 h 838200"/>
              <a:gd name="connsiteX25" fmla="*/ 584200 w 723900"/>
              <a:gd name="connsiteY25" fmla="*/ 781050 h 838200"/>
              <a:gd name="connsiteX26" fmla="*/ 622300 w 723900"/>
              <a:gd name="connsiteY26" fmla="*/ 793750 h 838200"/>
              <a:gd name="connsiteX27" fmla="*/ 660400 w 723900"/>
              <a:gd name="connsiteY27" fmla="*/ 819150 h 838200"/>
              <a:gd name="connsiteX28" fmla="*/ 679450 w 723900"/>
              <a:gd name="connsiteY28" fmla="*/ 831850 h 838200"/>
              <a:gd name="connsiteX29" fmla="*/ 723900 w 723900"/>
              <a:gd name="connsiteY29" fmla="*/ 83820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23900" h="838200">
                <a:moveTo>
                  <a:pt x="0" y="0"/>
                </a:moveTo>
                <a:cubicBezTo>
                  <a:pt x="4233" y="50800"/>
                  <a:pt x="7455" y="101695"/>
                  <a:pt x="12700" y="152400"/>
                </a:cubicBezTo>
                <a:cubicBezTo>
                  <a:pt x="13762" y="162663"/>
                  <a:pt x="22092" y="197974"/>
                  <a:pt x="25400" y="209550"/>
                </a:cubicBezTo>
                <a:cubicBezTo>
                  <a:pt x="27239" y="215986"/>
                  <a:pt x="30127" y="222106"/>
                  <a:pt x="31750" y="228600"/>
                </a:cubicBezTo>
                <a:cubicBezTo>
                  <a:pt x="34368" y="239071"/>
                  <a:pt x="35482" y="249879"/>
                  <a:pt x="38100" y="260350"/>
                </a:cubicBezTo>
                <a:cubicBezTo>
                  <a:pt x="39723" y="266844"/>
                  <a:pt x="42611" y="272964"/>
                  <a:pt x="44450" y="279400"/>
                </a:cubicBezTo>
                <a:cubicBezTo>
                  <a:pt x="46848" y="287791"/>
                  <a:pt x="47362" y="296778"/>
                  <a:pt x="50800" y="304800"/>
                </a:cubicBezTo>
                <a:cubicBezTo>
                  <a:pt x="53806" y="311815"/>
                  <a:pt x="60087" y="317024"/>
                  <a:pt x="63500" y="323850"/>
                </a:cubicBezTo>
                <a:cubicBezTo>
                  <a:pt x="66493" y="329837"/>
                  <a:pt x="66599" y="337049"/>
                  <a:pt x="69850" y="342900"/>
                </a:cubicBezTo>
                <a:cubicBezTo>
                  <a:pt x="91639" y="382121"/>
                  <a:pt x="86472" y="375148"/>
                  <a:pt x="114300" y="393700"/>
                </a:cubicBezTo>
                <a:cubicBezTo>
                  <a:pt x="126787" y="412431"/>
                  <a:pt x="127715" y="416521"/>
                  <a:pt x="146050" y="431800"/>
                </a:cubicBezTo>
                <a:cubicBezTo>
                  <a:pt x="151913" y="436686"/>
                  <a:pt x="158750" y="440267"/>
                  <a:pt x="165100" y="444500"/>
                </a:cubicBezTo>
                <a:cubicBezTo>
                  <a:pt x="167217" y="450850"/>
                  <a:pt x="166717" y="458817"/>
                  <a:pt x="171450" y="463550"/>
                </a:cubicBezTo>
                <a:cubicBezTo>
                  <a:pt x="182243" y="474343"/>
                  <a:pt x="209550" y="488950"/>
                  <a:pt x="209550" y="488950"/>
                </a:cubicBezTo>
                <a:cubicBezTo>
                  <a:pt x="213783" y="495300"/>
                  <a:pt x="217364" y="502137"/>
                  <a:pt x="222250" y="508000"/>
                </a:cubicBezTo>
                <a:cubicBezTo>
                  <a:pt x="237529" y="526335"/>
                  <a:pt x="241619" y="527263"/>
                  <a:pt x="260350" y="539750"/>
                </a:cubicBezTo>
                <a:cubicBezTo>
                  <a:pt x="281759" y="571863"/>
                  <a:pt x="261428" y="549814"/>
                  <a:pt x="292100" y="565150"/>
                </a:cubicBezTo>
                <a:cubicBezTo>
                  <a:pt x="319329" y="578765"/>
                  <a:pt x="304921" y="577239"/>
                  <a:pt x="330200" y="596900"/>
                </a:cubicBezTo>
                <a:cubicBezTo>
                  <a:pt x="342248" y="606271"/>
                  <a:pt x="357507" y="611507"/>
                  <a:pt x="368300" y="622300"/>
                </a:cubicBezTo>
                <a:cubicBezTo>
                  <a:pt x="381000" y="635000"/>
                  <a:pt x="391456" y="650437"/>
                  <a:pt x="406400" y="660400"/>
                </a:cubicBezTo>
                <a:cubicBezTo>
                  <a:pt x="412750" y="664633"/>
                  <a:pt x="419587" y="668214"/>
                  <a:pt x="425450" y="673100"/>
                </a:cubicBezTo>
                <a:cubicBezTo>
                  <a:pt x="432349" y="678849"/>
                  <a:pt x="437601" y="686401"/>
                  <a:pt x="444500" y="692150"/>
                </a:cubicBezTo>
                <a:cubicBezTo>
                  <a:pt x="471797" y="714898"/>
                  <a:pt x="453961" y="696881"/>
                  <a:pt x="482600" y="711200"/>
                </a:cubicBezTo>
                <a:cubicBezTo>
                  <a:pt x="489426" y="714613"/>
                  <a:pt x="495787" y="719014"/>
                  <a:pt x="501650" y="723900"/>
                </a:cubicBezTo>
                <a:cubicBezTo>
                  <a:pt x="533008" y="750032"/>
                  <a:pt x="510652" y="744276"/>
                  <a:pt x="558800" y="768350"/>
                </a:cubicBezTo>
                <a:cubicBezTo>
                  <a:pt x="567267" y="772583"/>
                  <a:pt x="575411" y="777534"/>
                  <a:pt x="584200" y="781050"/>
                </a:cubicBezTo>
                <a:cubicBezTo>
                  <a:pt x="596629" y="786022"/>
                  <a:pt x="611161" y="786324"/>
                  <a:pt x="622300" y="793750"/>
                </a:cubicBezTo>
                <a:lnTo>
                  <a:pt x="660400" y="819150"/>
                </a:lnTo>
                <a:cubicBezTo>
                  <a:pt x="666750" y="823383"/>
                  <a:pt x="671895" y="830771"/>
                  <a:pt x="679450" y="831850"/>
                </a:cubicBezTo>
                <a:lnTo>
                  <a:pt x="723900" y="838200"/>
                </a:lnTo>
              </a:path>
            </a:pathLst>
          </a:custGeom>
          <a:ln w="571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ZoneTexte 62"/>
          <p:cNvSpPr txBox="1"/>
          <p:nvPr/>
        </p:nvSpPr>
        <p:spPr>
          <a:xfrm>
            <a:off x="1043608" y="2420888"/>
            <a:ext cx="17203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/>
              <a:t>MAITRE CYLINDRE </a:t>
            </a:r>
          </a:p>
          <a:p>
            <a:r>
              <a:rPr lang="fr-FR" sz="900" dirty="0" smtClean="0"/>
              <a:t> 2 SORTIE LOCKHEED 9/63 à 5/67</a:t>
            </a:r>
          </a:p>
          <a:p>
            <a:r>
              <a:rPr lang="fr-FR" sz="900" dirty="0" smtClean="0"/>
              <a:t>REF MCC = 3001001 QT= 1</a:t>
            </a:r>
            <a:endParaRPr lang="fr-FR" dirty="0"/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44624"/>
            <a:ext cx="829444" cy="1158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ZoneTexte 64"/>
          <p:cNvSpPr txBox="1"/>
          <p:nvPr/>
        </p:nvSpPr>
        <p:spPr>
          <a:xfrm>
            <a:off x="1691680" y="476672"/>
            <a:ext cx="11208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JOINT BOUCHON </a:t>
            </a:r>
          </a:p>
          <a:p>
            <a:r>
              <a:rPr lang="fr-FR" sz="9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BOCAL MAITRE</a:t>
            </a:r>
          </a:p>
          <a:p>
            <a:r>
              <a:rPr lang="fr-FR" sz="9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CYLINDRE</a:t>
            </a:r>
          </a:p>
          <a:p>
            <a:r>
              <a:rPr lang="fr-FR" sz="9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Diamètre 16.5mm</a:t>
            </a:r>
          </a:p>
          <a:p>
            <a:r>
              <a:rPr lang="fr-FR" sz="9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REF MCC = 1012411</a:t>
            </a:r>
          </a:p>
          <a:p>
            <a:r>
              <a:rPr lang="fr-FR" sz="9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QT= 1</a:t>
            </a:r>
          </a:p>
        </p:txBody>
      </p:sp>
      <p:sp>
        <p:nvSpPr>
          <p:cNvPr id="66" name="Forme libre 65"/>
          <p:cNvSpPr/>
          <p:nvPr/>
        </p:nvSpPr>
        <p:spPr>
          <a:xfrm>
            <a:off x="3590328" y="939423"/>
            <a:ext cx="1037205" cy="1066814"/>
          </a:xfrm>
          <a:custGeom>
            <a:avLst/>
            <a:gdLst>
              <a:gd name="connsiteX0" fmla="*/ 99022 w 1037205"/>
              <a:gd name="connsiteY0" fmla="*/ 377 h 1066814"/>
              <a:gd name="connsiteX1" fmla="*/ 35522 w 1037205"/>
              <a:gd name="connsiteY1" fmla="*/ 6727 h 1066814"/>
              <a:gd name="connsiteX2" fmla="*/ 22822 w 1037205"/>
              <a:gd name="connsiteY2" fmla="*/ 25777 h 1066814"/>
              <a:gd name="connsiteX3" fmla="*/ 3772 w 1037205"/>
              <a:gd name="connsiteY3" fmla="*/ 70227 h 1066814"/>
              <a:gd name="connsiteX4" fmla="*/ 22822 w 1037205"/>
              <a:gd name="connsiteY4" fmla="*/ 152777 h 1066814"/>
              <a:gd name="connsiteX5" fmla="*/ 60922 w 1037205"/>
              <a:gd name="connsiteY5" fmla="*/ 178177 h 1066814"/>
              <a:gd name="connsiteX6" fmla="*/ 92672 w 1037205"/>
              <a:gd name="connsiteY6" fmla="*/ 216277 h 1066814"/>
              <a:gd name="connsiteX7" fmla="*/ 130772 w 1037205"/>
              <a:gd name="connsiteY7" fmla="*/ 228977 h 1066814"/>
              <a:gd name="connsiteX8" fmla="*/ 168872 w 1037205"/>
              <a:gd name="connsiteY8" fmla="*/ 254377 h 1066814"/>
              <a:gd name="connsiteX9" fmla="*/ 187922 w 1037205"/>
              <a:gd name="connsiteY9" fmla="*/ 267077 h 1066814"/>
              <a:gd name="connsiteX10" fmla="*/ 213322 w 1037205"/>
              <a:gd name="connsiteY10" fmla="*/ 273427 h 1066814"/>
              <a:gd name="connsiteX11" fmla="*/ 257772 w 1037205"/>
              <a:gd name="connsiteY11" fmla="*/ 298827 h 1066814"/>
              <a:gd name="connsiteX12" fmla="*/ 276822 w 1037205"/>
              <a:gd name="connsiteY12" fmla="*/ 311527 h 1066814"/>
              <a:gd name="connsiteX13" fmla="*/ 327622 w 1037205"/>
              <a:gd name="connsiteY13" fmla="*/ 324227 h 1066814"/>
              <a:gd name="connsiteX14" fmla="*/ 384772 w 1037205"/>
              <a:gd name="connsiteY14" fmla="*/ 336927 h 1066814"/>
              <a:gd name="connsiteX15" fmla="*/ 435572 w 1037205"/>
              <a:gd name="connsiteY15" fmla="*/ 355977 h 1066814"/>
              <a:gd name="connsiteX16" fmla="*/ 460972 w 1037205"/>
              <a:gd name="connsiteY16" fmla="*/ 368677 h 1066814"/>
              <a:gd name="connsiteX17" fmla="*/ 492722 w 1037205"/>
              <a:gd name="connsiteY17" fmla="*/ 375027 h 1066814"/>
              <a:gd name="connsiteX18" fmla="*/ 530822 w 1037205"/>
              <a:gd name="connsiteY18" fmla="*/ 387727 h 1066814"/>
              <a:gd name="connsiteX19" fmla="*/ 556222 w 1037205"/>
              <a:gd name="connsiteY19" fmla="*/ 394077 h 1066814"/>
              <a:gd name="connsiteX20" fmla="*/ 613372 w 1037205"/>
              <a:gd name="connsiteY20" fmla="*/ 413127 h 1066814"/>
              <a:gd name="connsiteX21" fmla="*/ 632422 w 1037205"/>
              <a:gd name="connsiteY21" fmla="*/ 419477 h 1066814"/>
              <a:gd name="connsiteX22" fmla="*/ 651472 w 1037205"/>
              <a:gd name="connsiteY22" fmla="*/ 425827 h 1066814"/>
              <a:gd name="connsiteX23" fmla="*/ 670522 w 1037205"/>
              <a:gd name="connsiteY23" fmla="*/ 444877 h 1066814"/>
              <a:gd name="connsiteX24" fmla="*/ 708622 w 1037205"/>
              <a:gd name="connsiteY24" fmla="*/ 470277 h 1066814"/>
              <a:gd name="connsiteX25" fmla="*/ 746722 w 1037205"/>
              <a:gd name="connsiteY25" fmla="*/ 508377 h 1066814"/>
              <a:gd name="connsiteX26" fmla="*/ 784822 w 1037205"/>
              <a:gd name="connsiteY26" fmla="*/ 546477 h 1066814"/>
              <a:gd name="connsiteX27" fmla="*/ 803872 w 1037205"/>
              <a:gd name="connsiteY27" fmla="*/ 565527 h 1066814"/>
              <a:gd name="connsiteX28" fmla="*/ 835622 w 1037205"/>
              <a:gd name="connsiteY28" fmla="*/ 597277 h 1066814"/>
              <a:gd name="connsiteX29" fmla="*/ 848322 w 1037205"/>
              <a:gd name="connsiteY29" fmla="*/ 616327 h 1066814"/>
              <a:gd name="connsiteX30" fmla="*/ 867372 w 1037205"/>
              <a:gd name="connsiteY30" fmla="*/ 629027 h 1066814"/>
              <a:gd name="connsiteX31" fmla="*/ 892772 w 1037205"/>
              <a:gd name="connsiteY31" fmla="*/ 648077 h 1066814"/>
              <a:gd name="connsiteX32" fmla="*/ 930872 w 1037205"/>
              <a:gd name="connsiteY32" fmla="*/ 711577 h 1066814"/>
              <a:gd name="connsiteX33" fmla="*/ 943572 w 1037205"/>
              <a:gd name="connsiteY33" fmla="*/ 730627 h 1066814"/>
              <a:gd name="connsiteX34" fmla="*/ 956272 w 1037205"/>
              <a:gd name="connsiteY34" fmla="*/ 768727 h 1066814"/>
              <a:gd name="connsiteX35" fmla="*/ 981672 w 1037205"/>
              <a:gd name="connsiteY35" fmla="*/ 806827 h 1066814"/>
              <a:gd name="connsiteX36" fmla="*/ 994372 w 1037205"/>
              <a:gd name="connsiteY36" fmla="*/ 844927 h 1066814"/>
              <a:gd name="connsiteX37" fmla="*/ 1000722 w 1037205"/>
              <a:gd name="connsiteY37" fmla="*/ 863977 h 1066814"/>
              <a:gd name="connsiteX38" fmla="*/ 1007072 w 1037205"/>
              <a:gd name="connsiteY38" fmla="*/ 914777 h 1066814"/>
              <a:gd name="connsiteX39" fmla="*/ 1013422 w 1037205"/>
              <a:gd name="connsiteY39" fmla="*/ 990977 h 1066814"/>
              <a:gd name="connsiteX40" fmla="*/ 1026122 w 1037205"/>
              <a:gd name="connsiteY40" fmla="*/ 1041777 h 1066814"/>
              <a:gd name="connsiteX41" fmla="*/ 1032472 w 1037205"/>
              <a:gd name="connsiteY41" fmla="*/ 1060827 h 1066814"/>
              <a:gd name="connsiteX42" fmla="*/ 1007072 w 1037205"/>
              <a:gd name="connsiteY42" fmla="*/ 1060827 h 1066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037205" h="1066814">
                <a:moveTo>
                  <a:pt x="99022" y="377"/>
                </a:moveTo>
                <a:cubicBezTo>
                  <a:pt x="77855" y="2494"/>
                  <a:pt x="55703" y="0"/>
                  <a:pt x="35522" y="6727"/>
                </a:cubicBezTo>
                <a:cubicBezTo>
                  <a:pt x="28282" y="9140"/>
                  <a:pt x="26608" y="19151"/>
                  <a:pt x="22822" y="25777"/>
                </a:cubicBezTo>
                <a:cubicBezTo>
                  <a:pt x="10267" y="47748"/>
                  <a:pt x="10896" y="48855"/>
                  <a:pt x="3772" y="70227"/>
                </a:cubicBezTo>
                <a:cubicBezTo>
                  <a:pt x="6204" y="94548"/>
                  <a:pt x="0" y="132808"/>
                  <a:pt x="22822" y="152777"/>
                </a:cubicBezTo>
                <a:cubicBezTo>
                  <a:pt x="34309" y="162828"/>
                  <a:pt x="60922" y="178177"/>
                  <a:pt x="60922" y="178177"/>
                </a:cubicBezTo>
                <a:cubicBezTo>
                  <a:pt x="68827" y="190034"/>
                  <a:pt x="79730" y="209087"/>
                  <a:pt x="92672" y="216277"/>
                </a:cubicBezTo>
                <a:cubicBezTo>
                  <a:pt x="104374" y="222778"/>
                  <a:pt x="119633" y="221551"/>
                  <a:pt x="130772" y="228977"/>
                </a:cubicBezTo>
                <a:lnTo>
                  <a:pt x="168872" y="254377"/>
                </a:lnTo>
                <a:cubicBezTo>
                  <a:pt x="175222" y="258610"/>
                  <a:pt x="180518" y="265226"/>
                  <a:pt x="187922" y="267077"/>
                </a:cubicBezTo>
                <a:lnTo>
                  <a:pt x="213322" y="273427"/>
                </a:lnTo>
                <a:cubicBezTo>
                  <a:pt x="259734" y="304369"/>
                  <a:pt x="201376" y="266601"/>
                  <a:pt x="257772" y="298827"/>
                </a:cubicBezTo>
                <a:cubicBezTo>
                  <a:pt x="264398" y="302613"/>
                  <a:pt x="269650" y="308919"/>
                  <a:pt x="276822" y="311527"/>
                </a:cubicBezTo>
                <a:cubicBezTo>
                  <a:pt x="293226" y="317492"/>
                  <a:pt x="310689" y="319994"/>
                  <a:pt x="327622" y="324227"/>
                </a:cubicBezTo>
                <a:cubicBezTo>
                  <a:pt x="363493" y="333195"/>
                  <a:pt x="344464" y="328865"/>
                  <a:pt x="384772" y="336927"/>
                </a:cubicBezTo>
                <a:cubicBezTo>
                  <a:pt x="455489" y="372285"/>
                  <a:pt x="366405" y="330039"/>
                  <a:pt x="435572" y="355977"/>
                </a:cubicBezTo>
                <a:cubicBezTo>
                  <a:pt x="444435" y="359301"/>
                  <a:pt x="451992" y="365684"/>
                  <a:pt x="460972" y="368677"/>
                </a:cubicBezTo>
                <a:cubicBezTo>
                  <a:pt x="471211" y="372090"/>
                  <a:pt x="482309" y="372187"/>
                  <a:pt x="492722" y="375027"/>
                </a:cubicBezTo>
                <a:cubicBezTo>
                  <a:pt x="505637" y="378549"/>
                  <a:pt x="517835" y="384480"/>
                  <a:pt x="530822" y="387727"/>
                </a:cubicBezTo>
                <a:cubicBezTo>
                  <a:pt x="539289" y="389844"/>
                  <a:pt x="547863" y="391569"/>
                  <a:pt x="556222" y="394077"/>
                </a:cubicBezTo>
                <a:lnTo>
                  <a:pt x="613372" y="413127"/>
                </a:lnTo>
                <a:lnTo>
                  <a:pt x="632422" y="419477"/>
                </a:lnTo>
                <a:lnTo>
                  <a:pt x="651472" y="425827"/>
                </a:lnTo>
                <a:cubicBezTo>
                  <a:pt x="657822" y="432177"/>
                  <a:pt x="663433" y="439364"/>
                  <a:pt x="670522" y="444877"/>
                </a:cubicBezTo>
                <a:cubicBezTo>
                  <a:pt x="682570" y="454248"/>
                  <a:pt x="697829" y="459484"/>
                  <a:pt x="708622" y="470277"/>
                </a:cubicBezTo>
                <a:lnTo>
                  <a:pt x="746722" y="508377"/>
                </a:lnTo>
                <a:lnTo>
                  <a:pt x="784822" y="546477"/>
                </a:lnTo>
                <a:cubicBezTo>
                  <a:pt x="791172" y="552827"/>
                  <a:pt x="798891" y="558055"/>
                  <a:pt x="803872" y="565527"/>
                </a:cubicBezTo>
                <a:cubicBezTo>
                  <a:pt x="820805" y="590927"/>
                  <a:pt x="810222" y="580344"/>
                  <a:pt x="835622" y="597277"/>
                </a:cubicBezTo>
                <a:cubicBezTo>
                  <a:pt x="839855" y="603627"/>
                  <a:pt x="842926" y="610931"/>
                  <a:pt x="848322" y="616327"/>
                </a:cubicBezTo>
                <a:cubicBezTo>
                  <a:pt x="853718" y="621723"/>
                  <a:pt x="861162" y="624591"/>
                  <a:pt x="867372" y="629027"/>
                </a:cubicBezTo>
                <a:cubicBezTo>
                  <a:pt x="875984" y="635178"/>
                  <a:pt x="884305" y="641727"/>
                  <a:pt x="892772" y="648077"/>
                </a:cubicBezTo>
                <a:cubicBezTo>
                  <a:pt x="912298" y="687129"/>
                  <a:pt x="900221" y="665601"/>
                  <a:pt x="930872" y="711577"/>
                </a:cubicBezTo>
                <a:cubicBezTo>
                  <a:pt x="935105" y="717927"/>
                  <a:pt x="941159" y="723387"/>
                  <a:pt x="943572" y="730627"/>
                </a:cubicBezTo>
                <a:cubicBezTo>
                  <a:pt x="947805" y="743327"/>
                  <a:pt x="948846" y="757588"/>
                  <a:pt x="956272" y="768727"/>
                </a:cubicBezTo>
                <a:cubicBezTo>
                  <a:pt x="964739" y="781427"/>
                  <a:pt x="976845" y="792347"/>
                  <a:pt x="981672" y="806827"/>
                </a:cubicBezTo>
                <a:lnTo>
                  <a:pt x="994372" y="844927"/>
                </a:lnTo>
                <a:lnTo>
                  <a:pt x="1000722" y="863977"/>
                </a:lnTo>
                <a:cubicBezTo>
                  <a:pt x="1002839" y="880910"/>
                  <a:pt x="1005374" y="897797"/>
                  <a:pt x="1007072" y="914777"/>
                </a:cubicBezTo>
                <a:cubicBezTo>
                  <a:pt x="1009608" y="940139"/>
                  <a:pt x="1009641" y="965771"/>
                  <a:pt x="1013422" y="990977"/>
                </a:cubicBezTo>
                <a:cubicBezTo>
                  <a:pt x="1016011" y="1008238"/>
                  <a:pt x="1020602" y="1025218"/>
                  <a:pt x="1026122" y="1041777"/>
                </a:cubicBezTo>
                <a:cubicBezTo>
                  <a:pt x="1028239" y="1048127"/>
                  <a:pt x="1037205" y="1056094"/>
                  <a:pt x="1032472" y="1060827"/>
                </a:cubicBezTo>
                <a:cubicBezTo>
                  <a:pt x="1026485" y="1066814"/>
                  <a:pt x="1015539" y="1060827"/>
                  <a:pt x="1007072" y="1060827"/>
                </a:cubicBezTo>
              </a:path>
            </a:pathLst>
          </a:custGeom>
          <a:ln w="571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8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1124744"/>
            <a:ext cx="288032" cy="235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0" name="Connecteur droit avec flèche 69"/>
          <p:cNvCxnSpPr>
            <a:stCxn id="65" idx="1"/>
            <a:endCxn id="68" idx="3"/>
          </p:cNvCxnSpPr>
          <p:nvPr/>
        </p:nvCxnSpPr>
        <p:spPr>
          <a:xfrm flipH="1">
            <a:off x="1331640" y="938337"/>
            <a:ext cx="360040" cy="304109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necteur droit avec flèche 71"/>
          <p:cNvCxnSpPr/>
          <p:nvPr/>
        </p:nvCxnSpPr>
        <p:spPr>
          <a:xfrm flipH="1" flipV="1">
            <a:off x="1259632" y="2060848"/>
            <a:ext cx="144016" cy="3600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ZoneTexte 72"/>
          <p:cNvSpPr txBox="1"/>
          <p:nvPr/>
        </p:nvSpPr>
        <p:spPr>
          <a:xfrm>
            <a:off x="2627784" y="116632"/>
            <a:ext cx="349486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chemeClr val="bg1">
                    <a:lumMod val="65000"/>
                  </a:schemeClr>
                </a:solidFill>
              </a:rPr>
              <a:t>BOCAL PLASTIQUE A VISSER LOCKHEED S</a:t>
            </a:r>
            <a:r>
              <a:rPr lang="fr-FR" sz="900" b="1" dirty="0" smtClean="0">
                <a:solidFill>
                  <a:schemeClr val="bg1">
                    <a:lumMod val="65000"/>
                  </a:schemeClr>
                </a:solidFill>
              </a:rPr>
              <a:t>IMPLE CIRCUIT</a:t>
            </a:r>
            <a:endParaRPr lang="fr-FR" sz="900" b="1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fr-FR" sz="900" dirty="0" smtClean="0">
                <a:solidFill>
                  <a:schemeClr val="bg1">
                    <a:lumMod val="65000"/>
                  </a:schemeClr>
                </a:solidFill>
              </a:rPr>
              <a:t>Diamètre vis 16mm pas de 150, Hauteur 80mm, Diamètre bocal 55mm</a:t>
            </a:r>
          </a:p>
          <a:p>
            <a:r>
              <a:rPr lang="fr-FR" sz="900" dirty="0" smtClean="0">
                <a:solidFill>
                  <a:schemeClr val="bg1">
                    <a:lumMod val="65000"/>
                  </a:schemeClr>
                </a:solidFill>
              </a:rPr>
              <a:t>REF MCC = 1001354 QT= 1</a:t>
            </a:r>
            <a:endParaRPr lang="fr-FR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76" name="Connecteur droit avec flèche 75"/>
          <p:cNvCxnSpPr>
            <a:stCxn id="73" idx="1"/>
          </p:cNvCxnSpPr>
          <p:nvPr/>
        </p:nvCxnSpPr>
        <p:spPr>
          <a:xfrm flipH="1">
            <a:off x="1475656" y="370548"/>
            <a:ext cx="1152128" cy="178132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necteur droit avec flèche 77"/>
          <p:cNvCxnSpPr/>
          <p:nvPr/>
        </p:nvCxnSpPr>
        <p:spPr>
          <a:xfrm flipV="1">
            <a:off x="611560" y="4293096"/>
            <a:ext cx="288032" cy="432048"/>
          </a:xfrm>
          <a:prstGeom prst="straightConnector1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557291">
            <a:off x="3908926" y="4340257"/>
            <a:ext cx="359861" cy="29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2783383">
            <a:off x="2042576" y="1360332"/>
            <a:ext cx="818615" cy="737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" name="ZoneTexte 85"/>
          <p:cNvSpPr txBox="1"/>
          <p:nvPr/>
        </p:nvSpPr>
        <p:spPr>
          <a:xfrm>
            <a:off x="2627784" y="1988840"/>
            <a:ext cx="15616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/>
              <a:t>SOUFFLET MAITRE CYLINDRE</a:t>
            </a:r>
          </a:p>
          <a:p>
            <a:r>
              <a:rPr lang="fr-FR" sz="900" b="1" dirty="0" smtClean="0"/>
              <a:t>Ancien Modèle</a:t>
            </a:r>
          </a:p>
          <a:p>
            <a:r>
              <a:rPr lang="fr-FR" sz="900" dirty="0" smtClean="0"/>
              <a:t>Longueur 60mm</a:t>
            </a:r>
          </a:p>
          <a:p>
            <a:r>
              <a:rPr lang="fr-FR" sz="900" dirty="0" smtClean="0"/>
              <a:t>Diamètres inter</a:t>
            </a:r>
          </a:p>
          <a:p>
            <a:r>
              <a:rPr lang="fr-FR" sz="900" dirty="0" smtClean="0"/>
              <a:t>34mm/8mm</a:t>
            </a:r>
          </a:p>
          <a:p>
            <a:r>
              <a:rPr lang="fr-FR" sz="900" dirty="0" smtClean="0"/>
              <a:t>REF MCCC = 1007230</a:t>
            </a:r>
          </a:p>
          <a:p>
            <a:endParaRPr lang="fr-FR" dirty="0"/>
          </a:p>
        </p:txBody>
      </p:sp>
      <p:cxnSp>
        <p:nvCxnSpPr>
          <p:cNvPr id="92" name="Connecteur droit avec flèche 91"/>
          <p:cNvCxnSpPr/>
          <p:nvPr/>
        </p:nvCxnSpPr>
        <p:spPr>
          <a:xfrm flipH="1" flipV="1">
            <a:off x="2915816" y="1844824"/>
            <a:ext cx="144016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Rectangle 93"/>
          <p:cNvSpPr/>
          <p:nvPr/>
        </p:nvSpPr>
        <p:spPr>
          <a:xfrm>
            <a:off x="107504" y="548680"/>
            <a:ext cx="6835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b="1" dirty="0" smtClean="0"/>
              <a:t>Flexible</a:t>
            </a:r>
          </a:p>
          <a:p>
            <a:pPr algn="ctr"/>
            <a:r>
              <a:rPr lang="fr-FR" sz="900" b="1" dirty="0" smtClean="0"/>
              <a:t> Frein Avant Page1</a:t>
            </a:r>
            <a:endParaRPr lang="fr-FR" sz="900" b="1" dirty="0"/>
          </a:p>
        </p:txBody>
      </p:sp>
      <p:cxnSp>
        <p:nvCxnSpPr>
          <p:cNvPr id="96" name="Connecteur droit avec flèche 95"/>
          <p:cNvCxnSpPr>
            <a:stCxn id="94" idx="2"/>
          </p:cNvCxnSpPr>
          <p:nvPr/>
        </p:nvCxnSpPr>
        <p:spPr>
          <a:xfrm>
            <a:off x="449288" y="1196752"/>
            <a:ext cx="1825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ZoneTexte 96"/>
          <p:cNvSpPr txBox="1"/>
          <p:nvPr/>
        </p:nvSpPr>
        <p:spPr>
          <a:xfrm>
            <a:off x="251520" y="6237312"/>
            <a:ext cx="3610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/>
              <a:t>MAITRE CYLINDRE + FREINS ARRIERE</a:t>
            </a:r>
            <a:endParaRPr lang="fr-FR" i="1" dirty="0"/>
          </a:p>
        </p:txBody>
      </p:sp>
      <p:sp>
        <p:nvSpPr>
          <p:cNvPr id="101" name="ZoneTexte 100"/>
          <p:cNvSpPr txBox="1"/>
          <p:nvPr/>
        </p:nvSpPr>
        <p:spPr>
          <a:xfrm>
            <a:off x="2771800" y="5589240"/>
            <a:ext cx="144142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>
                <a:solidFill>
                  <a:schemeClr val="accent5">
                    <a:lumMod val="75000"/>
                  </a:schemeClr>
                </a:solidFill>
              </a:rPr>
              <a:t>JOINT FLEXIBLE DE FREIN</a:t>
            </a:r>
          </a:p>
          <a:p>
            <a:r>
              <a:rPr lang="fr-FR" sz="900" b="1" dirty="0" smtClean="0">
                <a:solidFill>
                  <a:schemeClr val="accent5">
                    <a:lumMod val="75000"/>
                  </a:schemeClr>
                </a:solidFill>
              </a:rPr>
              <a:t> (13.2x18x1.5)</a:t>
            </a:r>
          </a:p>
          <a:p>
            <a:r>
              <a:rPr lang="fr-FR" sz="900" dirty="0" smtClean="0">
                <a:solidFill>
                  <a:schemeClr val="accent5">
                    <a:lumMod val="75000"/>
                  </a:schemeClr>
                </a:solidFill>
              </a:rPr>
              <a:t>REF MCC = 1001660  QT= 1</a:t>
            </a:r>
          </a:p>
        </p:txBody>
      </p:sp>
      <p:cxnSp>
        <p:nvCxnSpPr>
          <p:cNvPr id="105" name="Connecteur droit avec flèche 104"/>
          <p:cNvCxnSpPr>
            <a:stCxn id="101" idx="0"/>
            <a:endCxn id="81" idx="1"/>
          </p:cNvCxnSpPr>
          <p:nvPr/>
        </p:nvCxnSpPr>
        <p:spPr>
          <a:xfrm flipV="1">
            <a:off x="3492510" y="4666271"/>
            <a:ext cx="577680" cy="9229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necteur droit avec flèche 106"/>
          <p:cNvCxnSpPr>
            <a:endCxn id="2052" idx="3"/>
          </p:cNvCxnSpPr>
          <p:nvPr/>
        </p:nvCxnSpPr>
        <p:spPr>
          <a:xfrm flipV="1">
            <a:off x="2267744" y="4634485"/>
            <a:ext cx="212221" cy="5947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Rectangle 107"/>
          <p:cNvSpPr/>
          <p:nvPr/>
        </p:nvSpPr>
        <p:spPr>
          <a:xfrm>
            <a:off x="4932040" y="6021288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00" b="1" dirty="0" smtClean="0">
                <a:solidFill>
                  <a:schemeClr val="accent2">
                    <a:lumMod val="75000"/>
                  </a:schemeClr>
                </a:solidFill>
              </a:rPr>
              <a:t>JOINT FLEXIBLE DE FREIN (10.2x20.5x2)</a:t>
            </a:r>
          </a:p>
          <a:p>
            <a:r>
              <a:rPr lang="fr-FR" sz="900" dirty="0" smtClean="0">
                <a:solidFill>
                  <a:schemeClr val="accent2">
                    <a:lumMod val="75000"/>
                  </a:schemeClr>
                </a:solidFill>
              </a:rPr>
              <a:t>REF MCC= 1001661 QT=1</a:t>
            </a:r>
            <a:endParaRPr lang="fr-FR" sz="9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111" name="Connecteur droit avec flèche 110"/>
          <p:cNvCxnSpPr/>
          <p:nvPr/>
        </p:nvCxnSpPr>
        <p:spPr>
          <a:xfrm flipH="1" flipV="1">
            <a:off x="5004049" y="4653137"/>
            <a:ext cx="504055" cy="1368151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Connecteur droit 112"/>
          <p:cNvCxnSpPr/>
          <p:nvPr/>
        </p:nvCxnSpPr>
        <p:spPr>
          <a:xfrm flipV="1">
            <a:off x="2915816" y="4437112"/>
            <a:ext cx="2376264" cy="7200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956376" y="2348880"/>
            <a:ext cx="1014537" cy="845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" name="Picture 1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884368" y="6012929"/>
            <a:ext cx="1014537" cy="845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" name="ZoneTexte 120"/>
          <p:cNvSpPr txBox="1"/>
          <p:nvPr/>
        </p:nvSpPr>
        <p:spPr>
          <a:xfrm>
            <a:off x="7812360" y="3212976"/>
            <a:ext cx="1271502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/>
              <a:t>CYLINDRE DE ROUE</a:t>
            </a:r>
          </a:p>
          <a:p>
            <a:r>
              <a:rPr lang="fr-FR" sz="900" b="1" dirty="0" smtClean="0"/>
              <a:t>ARRIERE 09 LOCKHEED</a:t>
            </a:r>
          </a:p>
          <a:p>
            <a:r>
              <a:rPr lang="fr-FR" sz="900" b="1" dirty="0" smtClean="0"/>
              <a:t>REF MCC = 1001120 ou</a:t>
            </a:r>
          </a:p>
          <a:p>
            <a:r>
              <a:rPr lang="fr-FR" sz="900" b="1" dirty="0" smtClean="0"/>
              <a:t>Kit Complet 1001130</a:t>
            </a:r>
          </a:p>
          <a:p>
            <a:r>
              <a:rPr lang="fr-FR" sz="900" b="1" dirty="0" smtClean="0"/>
              <a:t>QT = 2</a:t>
            </a:r>
          </a:p>
        </p:txBody>
      </p:sp>
      <p:sp>
        <p:nvSpPr>
          <p:cNvPr id="126" name="Forme libre 125"/>
          <p:cNvSpPr/>
          <p:nvPr/>
        </p:nvSpPr>
        <p:spPr>
          <a:xfrm>
            <a:off x="7988300" y="4438650"/>
            <a:ext cx="445669" cy="260350"/>
          </a:xfrm>
          <a:custGeom>
            <a:avLst/>
            <a:gdLst>
              <a:gd name="connsiteX0" fmla="*/ 0 w 445669"/>
              <a:gd name="connsiteY0" fmla="*/ 25400 h 260350"/>
              <a:gd name="connsiteX1" fmla="*/ 127000 w 445669"/>
              <a:gd name="connsiteY1" fmla="*/ 19050 h 260350"/>
              <a:gd name="connsiteX2" fmla="*/ 184150 w 445669"/>
              <a:gd name="connsiteY2" fmla="*/ 6350 h 260350"/>
              <a:gd name="connsiteX3" fmla="*/ 222250 w 445669"/>
              <a:gd name="connsiteY3" fmla="*/ 0 h 260350"/>
              <a:gd name="connsiteX4" fmla="*/ 304800 w 445669"/>
              <a:gd name="connsiteY4" fmla="*/ 12700 h 260350"/>
              <a:gd name="connsiteX5" fmla="*/ 361950 w 445669"/>
              <a:gd name="connsiteY5" fmla="*/ 44450 h 260350"/>
              <a:gd name="connsiteX6" fmla="*/ 400050 w 445669"/>
              <a:gd name="connsiteY6" fmla="*/ 101600 h 260350"/>
              <a:gd name="connsiteX7" fmla="*/ 412750 w 445669"/>
              <a:gd name="connsiteY7" fmla="*/ 120650 h 260350"/>
              <a:gd name="connsiteX8" fmla="*/ 431800 w 445669"/>
              <a:gd name="connsiteY8" fmla="*/ 184150 h 260350"/>
              <a:gd name="connsiteX9" fmla="*/ 444500 w 445669"/>
              <a:gd name="connsiteY9" fmla="*/ 228600 h 260350"/>
              <a:gd name="connsiteX10" fmla="*/ 444500 w 445669"/>
              <a:gd name="connsiteY10" fmla="*/ 260350 h 26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45669" h="260350">
                <a:moveTo>
                  <a:pt x="0" y="25400"/>
                </a:moveTo>
                <a:cubicBezTo>
                  <a:pt x="42333" y="23283"/>
                  <a:pt x="84749" y="22430"/>
                  <a:pt x="127000" y="19050"/>
                </a:cubicBezTo>
                <a:cubicBezTo>
                  <a:pt x="145484" y="17571"/>
                  <a:pt x="165926" y="9995"/>
                  <a:pt x="184150" y="6350"/>
                </a:cubicBezTo>
                <a:cubicBezTo>
                  <a:pt x="196775" y="3825"/>
                  <a:pt x="209550" y="2117"/>
                  <a:pt x="222250" y="0"/>
                </a:cubicBezTo>
                <a:cubicBezTo>
                  <a:pt x="231592" y="934"/>
                  <a:pt x="284706" y="1537"/>
                  <a:pt x="304800" y="12700"/>
                </a:cubicBezTo>
                <a:cubicBezTo>
                  <a:pt x="370304" y="49091"/>
                  <a:pt x="318845" y="30082"/>
                  <a:pt x="361950" y="44450"/>
                </a:cubicBezTo>
                <a:lnTo>
                  <a:pt x="400050" y="101600"/>
                </a:lnTo>
                <a:cubicBezTo>
                  <a:pt x="404283" y="107950"/>
                  <a:pt x="410337" y="113410"/>
                  <a:pt x="412750" y="120650"/>
                </a:cubicBezTo>
                <a:cubicBezTo>
                  <a:pt x="442931" y="211192"/>
                  <a:pt x="412606" y="116972"/>
                  <a:pt x="431800" y="184150"/>
                </a:cubicBezTo>
                <a:cubicBezTo>
                  <a:pt x="436179" y="199475"/>
                  <a:pt x="442695" y="212358"/>
                  <a:pt x="444500" y="228600"/>
                </a:cubicBezTo>
                <a:cubicBezTo>
                  <a:pt x="445669" y="239119"/>
                  <a:pt x="444500" y="249767"/>
                  <a:pt x="444500" y="260350"/>
                </a:cubicBezTo>
              </a:path>
            </a:pathLst>
          </a:custGeom>
          <a:ln w="571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28" name="Connecteur droit avec flèche 127"/>
          <p:cNvCxnSpPr/>
          <p:nvPr/>
        </p:nvCxnSpPr>
        <p:spPr>
          <a:xfrm flipV="1">
            <a:off x="8604448" y="3068960"/>
            <a:ext cx="0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Connecteur droit avec flèche 129"/>
          <p:cNvCxnSpPr/>
          <p:nvPr/>
        </p:nvCxnSpPr>
        <p:spPr>
          <a:xfrm>
            <a:off x="8604448" y="3933056"/>
            <a:ext cx="0" cy="20882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4" name="Image 133" descr="EQUERRE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9084285">
            <a:off x="5293216" y="4108412"/>
            <a:ext cx="990956" cy="651017"/>
          </a:xfrm>
          <a:prstGeom prst="rect">
            <a:avLst/>
          </a:prstGeom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9827791">
            <a:off x="5806079" y="4232328"/>
            <a:ext cx="771098" cy="535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1" name="Connecteur droit avec flèche 50"/>
          <p:cNvCxnSpPr/>
          <p:nvPr/>
        </p:nvCxnSpPr>
        <p:spPr>
          <a:xfrm>
            <a:off x="6084168" y="2132856"/>
            <a:ext cx="432048" cy="230425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5400000">
            <a:off x="4892035" y="3685029"/>
            <a:ext cx="756096" cy="676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" name="ZoneTexte 140"/>
          <p:cNvSpPr txBox="1"/>
          <p:nvPr/>
        </p:nvSpPr>
        <p:spPr>
          <a:xfrm>
            <a:off x="5004048" y="3356992"/>
            <a:ext cx="108876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/>
              <a:t>Ecrou M14 pas 150</a:t>
            </a:r>
            <a:endParaRPr lang="fr-FR" sz="900" b="1" dirty="0"/>
          </a:p>
        </p:txBody>
      </p:sp>
      <p:pic>
        <p:nvPicPr>
          <p:cNvPr id="82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895059">
            <a:off x="4925175" y="4334811"/>
            <a:ext cx="288032" cy="235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" name="Image 141" descr="EQUERRE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9364450">
            <a:off x="6287508" y="303375"/>
            <a:ext cx="657319" cy="431831"/>
          </a:xfrm>
          <a:prstGeom prst="rect">
            <a:avLst/>
          </a:prstGeom>
        </p:spPr>
      </p:pic>
      <p:sp>
        <p:nvSpPr>
          <p:cNvPr id="143" name="ZoneTexte 142"/>
          <p:cNvSpPr txBox="1"/>
          <p:nvPr/>
        </p:nvSpPr>
        <p:spPr>
          <a:xfrm>
            <a:off x="6948264" y="332656"/>
            <a:ext cx="39626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00" b="1" dirty="0" smtClean="0"/>
              <a:t>????</a:t>
            </a:r>
            <a:endParaRPr lang="fr-FR" sz="900" b="1" dirty="0"/>
          </a:p>
        </p:txBody>
      </p:sp>
      <p:cxnSp>
        <p:nvCxnSpPr>
          <p:cNvPr id="145" name="Connecteur droit avec flèche 144"/>
          <p:cNvCxnSpPr>
            <a:stCxn id="142" idx="3"/>
          </p:cNvCxnSpPr>
          <p:nvPr/>
        </p:nvCxnSpPr>
        <p:spPr>
          <a:xfrm flipH="1">
            <a:off x="5292080" y="652579"/>
            <a:ext cx="1023669" cy="1841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Connecteur droit avec flèche 147"/>
          <p:cNvCxnSpPr>
            <a:stCxn id="142" idx="0"/>
          </p:cNvCxnSpPr>
          <p:nvPr/>
        </p:nvCxnSpPr>
        <p:spPr>
          <a:xfrm>
            <a:off x="6703732" y="716653"/>
            <a:ext cx="244532" cy="1200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0" name="Picture 1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5400000">
            <a:off x="7287000" y="281952"/>
            <a:ext cx="40264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498</Words>
  <Application>Microsoft Office PowerPoint</Application>
  <PresentationFormat>Affichage à l'écran (4:3)</PresentationFormat>
  <Paragraphs>97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   Circuit Freinage 2cv AZ 1966   </vt:lpstr>
      <vt:lpstr>Diapositive 2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2017-05-30T07:55:10Z</dcterms:created>
  <dcterms:modified xsi:type="dcterms:W3CDTF">2017-05-30T15:36:47Z</dcterms:modified>
</cp:coreProperties>
</file>